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758" r:id="rId2"/>
    <p:sldId id="813" r:id="rId3"/>
    <p:sldId id="812" r:id="rId4"/>
    <p:sldId id="818" r:id="rId5"/>
    <p:sldId id="816" r:id="rId6"/>
    <p:sldId id="819" r:id="rId7"/>
    <p:sldId id="820" r:id="rId8"/>
    <p:sldId id="822" r:id="rId9"/>
    <p:sldId id="821"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77" autoAdjust="0"/>
    <p:restoredTop sz="82031" autoAdjust="0"/>
  </p:normalViewPr>
  <p:slideViewPr>
    <p:cSldViewPr>
      <p:cViewPr varScale="1">
        <p:scale>
          <a:sx n="127" d="100"/>
          <a:sy n="127" d="100"/>
        </p:scale>
        <p:origin x="192" y="56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8/8/19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519236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437510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424306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673894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702307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61911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121610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4213661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12 : 28-37</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58390"/>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000" b="1" baseline="30000" dirty="0">
                <a:solidFill>
                  <a:schemeClr val="bg1"/>
                </a:solidFill>
                <a:latin typeface="Times New Roman" panose="02020603050405020304" pitchFamily="18" charset="0"/>
                <a:ea typeface="Calibri" panose="020F0502020204030204" pitchFamily="34" charset="0"/>
              </a:rPr>
              <a:t>28 </a:t>
            </a:r>
            <a:r>
              <a:rPr lang="en-AU" sz="3000" dirty="0">
                <a:solidFill>
                  <a:schemeClr val="bg1"/>
                </a:solidFill>
                <a:latin typeface="Times New Roman" panose="02020603050405020304" pitchFamily="18" charset="0"/>
                <a:ea typeface="Calibri" panose="020F0502020204030204" pitchFamily="34" charset="0"/>
              </a:rPr>
              <a:t>And one of the scribes came up and heard them disputing with one another, and seeing that he answered them well, asked him, “Which commandment is the most important of all?”  </a:t>
            </a:r>
            <a:r>
              <a:rPr lang="en-AU" sz="3000" b="1" baseline="30000" dirty="0">
                <a:solidFill>
                  <a:schemeClr val="bg1"/>
                </a:solidFill>
                <a:latin typeface="Times New Roman" panose="02020603050405020304" pitchFamily="18" charset="0"/>
                <a:ea typeface="Calibri" panose="020F0502020204030204" pitchFamily="34" charset="0"/>
              </a:rPr>
              <a:t>29 </a:t>
            </a:r>
            <a:r>
              <a:rPr lang="en-AU" sz="3000" dirty="0">
                <a:solidFill>
                  <a:schemeClr val="bg1"/>
                </a:solidFill>
                <a:latin typeface="Times New Roman" panose="02020603050405020304" pitchFamily="18" charset="0"/>
                <a:ea typeface="Calibri" panose="020F0502020204030204" pitchFamily="34" charset="0"/>
              </a:rPr>
              <a:t>Jesus answered, “The most important is, ‘Hear, O Israel:  The Lord our God, the Lord is one.  </a:t>
            </a:r>
            <a:r>
              <a:rPr lang="en-AU" sz="3000" b="1" baseline="30000" dirty="0">
                <a:solidFill>
                  <a:schemeClr val="bg1"/>
                </a:solidFill>
                <a:latin typeface="Times New Roman" panose="02020603050405020304" pitchFamily="18" charset="0"/>
                <a:ea typeface="Calibri" panose="020F0502020204030204" pitchFamily="34" charset="0"/>
              </a:rPr>
              <a:t>30 </a:t>
            </a:r>
            <a:r>
              <a:rPr lang="en-AU" sz="3000" dirty="0">
                <a:solidFill>
                  <a:schemeClr val="bg1"/>
                </a:solidFill>
                <a:latin typeface="Times New Roman" panose="02020603050405020304" pitchFamily="18" charset="0"/>
                <a:ea typeface="Calibri" panose="020F0502020204030204" pitchFamily="34" charset="0"/>
              </a:rPr>
              <a:t>And you shall love the Lord your God with all your heart and with all your soul and with all your mind and with all your strength.’  </a:t>
            </a:r>
            <a:r>
              <a:rPr lang="en-AU" sz="3000" b="1" baseline="30000" dirty="0">
                <a:solidFill>
                  <a:schemeClr val="bg1"/>
                </a:solidFill>
                <a:latin typeface="Times New Roman" panose="02020603050405020304" pitchFamily="18" charset="0"/>
                <a:ea typeface="Calibri" panose="020F0502020204030204" pitchFamily="34" charset="0"/>
              </a:rPr>
              <a:t>31 </a:t>
            </a:r>
            <a:r>
              <a:rPr lang="en-AU" sz="3000" dirty="0">
                <a:solidFill>
                  <a:schemeClr val="bg1"/>
                </a:solidFill>
                <a:latin typeface="Times New Roman" panose="02020603050405020304" pitchFamily="18" charset="0"/>
                <a:ea typeface="Calibri" panose="020F0502020204030204" pitchFamily="34" charset="0"/>
              </a:rPr>
              <a:t>The second is this:  ‘You shall love your neighbour as yourself.’  There is no other commandment greater than these.”</a:t>
            </a:r>
            <a:r>
              <a:rPr lang="en-AU"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60278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4320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dirty="0">
                <a:solidFill>
                  <a:schemeClr val="bg1"/>
                </a:solidFill>
                <a:latin typeface="Times New Roman" panose="02020603050405020304" pitchFamily="18" charset="0"/>
                <a:ea typeface="Calibri" panose="020F0502020204030204" pitchFamily="34" charset="0"/>
              </a:rPr>
              <a:t>32 </a:t>
            </a:r>
            <a:r>
              <a:rPr lang="en-AU" sz="3200" dirty="0">
                <a:solidFill>
                  <a:schemeClr val="bg1"/>
                </a:solidFill>
                <a:latin typeface="Times New Roman" panose="02020603050405020304" pitchFamily="18" charset="0"/>
                <a:ea typeface="Calibri" panose="020F0502020204030204" pitchFamily="34" charset="0"/>
              </a:rPr>
              <a:t>And the scribe said to him, “You are right, Teacher.  You have truly said that he is one, and there is no other besides him.  </a:t>
            </a:r>
            <a:r>
              <a:rPr lang="en-AU" sz="3200" b="1" baseline="30000" dirty="0">
                <a:solidFill>
                  <a:schemeClr val="bg1"/>
                </a:solidFill>
                <a:latin typeface="Times New Roman" panose="02020603050405020304" pitchFamily="18" charset="0"/>
                <a:ea typeface="Calibri" panose="020F0502020204030204" pitchFamily="34" charset="0"/>
              </a:rPr>
              <a:t>33 </a:t>
            </a:r>
            <a:r>
              <a:rPr lang="en-AU" sz="3200" dirty="0">
                <a:solidFill>
                  <a:schemeClr val="bg1"/>
                </a:solidFill>
                <a:latin typeface="Times New Roman" panose="02020603050405020304" pitchFamily="18" charset="0"/>
                <a:ea typeface="Calibri" panose="020F0502020204030204" pitchFamily="34" charset="0"/>
              </a:rPr>
              <a:t>And to love him with all the heart and with all the understanding and with all the strength, and to love one’s neighbour as oneself, is much more than all whole burnt offerings and sacrifices.”  </a:t>
            </a:r>
            <a:r>
              <a:rPr lang="en-AU" sz="3200" b="1" baseline="30000" dirty="0">
                <a:solidFill>
                  <a:schemeClr val="bg1"/>
                </a:solidFill>
                <a:latin typeface="Times New Roman" panose="02020603050405020304" pitchFamily="18" charset="0"/>
                <a:ea typeface="Calibri" panose="020F0502020204030204" pitchFamily="34" charset="0"/>
              </a:rPr>
              <a:t>34 </a:t>
            </a:r>
            <a:r>
              <a:rPr lang="en-AU" sz="3200" dirty="0">
                <a:solidFill>
                  <a:schemeClr val="bg1"/>
                </a:solidFill>
                <a:latin typeface="Times New Roman" panose="02020603050405020304" pitchFamily="18" charset="0"/>
                <a:ea typeface="Calibri" panose="020F0502020204030204" pitchFamily="34" charset="0"/>
              </a:rPr>
              <a:t>And when Jesus saw that he answered wisely, he said to him, “You are not far from the kingdom of God.”  And after that no one dared to ask him any more questions.</a:t>
            </a:r>
            <a:r>
              <a:rPr lang="en-AU"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798877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368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35 </a:t>
            </a:r>
            <a:r>
              <a:rPr lang="en-AU" sz="3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And as Jesus taught in the temple, he said, “How can the scribes say that the Christ is the son of David?  </a:t>
            </a:r>
            <a:r>
              <a:rPr lang="en-AU" sz="3200" b="1" baseline="30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36 </a:t>
            </a:r>
            <a:r>
              <a:rPr lang="en-AU" sz="3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David himself, in the Holy Spirit, declared, </a:t>
            </a:r>
            <a:endParaRPr lang="en-A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609600" indent="-609600">
              <a:lnSpc>
                <a:spcPct val="115000"/>
              </a:lnSpc>
              <a:spcBef>
                <a:spcPts val="1200"/>
              </a:spcBef>
              <a:spcAft>
                <a:spcPts val="1000"/>
              </a:spcAft>
              <a:tabLst>
                <a:tab pos="127000" algn="r"/>
                <a:tab pos="254000" algn="l"/>
              </a:tabLst>
            </a:pPr>
            <a:r>
              <a:rPr lang="en-AU" sz="3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‘The Lord said to my Lord, </a:t>
            </a:r>
            <a:endParaRPr lang="en-A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609600" indent="-609600">
              <a:lnSpc>
                <a:spcPct val="115000"/>
              </a:lnSpc>
              <a:spcAft>
                <a:spcPts val="1000"/>
              </a:spcAft>
              <a:tabLst>
                <a:tab pos="127000" algn="r"/>
                <a:tab pos="254000" algn="l"/>
              </a:tabLst>
            </a:pPr>
            <a:r>
              <a:rPr lang="en-AU" sz="3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“Sit at my right hand, </a:t>
            </a:r>
            <a:endParaRPr lang="en-A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609600" indent="-203200">
              <a:lnSpc>
                <a:spcPct val="115000"/>
              </a:lnSpc>
              <a:spcAft>
                <a:spcPts val="1000"/>
              </a:spcAft>
            </a:pPr>
            <a:r>
              <a:rPr lang="en-AU" sz="3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until I put your enemies under your feet.” ’ </a:t>
            </a:r>
            <a:endParaRPr lang="en-A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AU" sz="3200" b="1" baseline="30000" dirty="0">
                <a:solidFill>
                  <a:schemeClr val="bg1"/>
                </a:solidFill>
                <a:latin typeface="Times New Roman" panose="02020603050405020304" pitchFamily="18" charset="0"/>
                <a:ea typeface="Calibri" panose="020F0502020204030204" pitchFamily="34" charset="0"/>
              </a:rPr>
              <a:t>37 </a:t>
            </a:r>
            <a:r>
              <a:rPr lang="en-AU" sz="3200" dirty="0">
                <a:solidFill>
                  <a:schemeClr val="bg1"/>
                </a:solidFill>
                <a:latin typeface="Times New Roman" panose="02020603050405020304" pitchFamily="18" charset="0"/>
                <a:ea typeface="Calibri" panose="020F0502020204030204" pitchFamily="34" charset="0"/>
              </a:rPr>
              <a:t>David himself calls him Lord. So how is he his son?”  And the great throng heard him gladly.</a:t>
            </a:r>
            <a:r>
              <a:rPr lang="en-AU" sz="32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749602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4A5B4C81-A684-B34C-83BC-A723AC531B19}"/>
              </a:ext>
            </a:extLst>
          </p:cNvPr>
          <p:cNvSpPr txBox="1"/>
          <p:nvPr/>
        </p:nvSpPr>
        <p:spPr>
          <a:xfrm>
            <a:off x="0" y="0"/>
            <a:ext cx="8990124" cy="769441"/>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Gospels all record the Life;  Death;  Resurrection of Jesus</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Each Gospel has its own unique message</a:t>
            </a:r>
          </a:p>
        </p:txBody>
      </p:sp>
      <p:sp>
        <p:nvSpPr>
          <p:cNvPr id="6" name="TextBox 5">
            <a:extLst>
              <a:ext uri="{FF2B5EF4-FFF2-40B4-BE49-F238E27FC236}">
                <a16:creationId xmlns:a16="http://schemas.microsoft.com/office/drawing/2014/main" id="{3B2DCC40-7855-C74B-B5D1-FB52C58C571A}"/>
              </a:ext>
            </a:extLst>
          </p:cNvPr>
          <p:cNvSpPr txBox="1"/>
          <p:nvPr/>
        </p:nvSpPr>
        <p:spPr>
          <a:xfrm>
            <a:off x="1259632" y="736923"/>
            <a:ext cx="5472608" cy="430887"/>
          </a:xfrm>
          <a:prstGeom prst="rect">
            <a:avLst/>
          </a:prstGeom>
          <a:noFill/>
        </p:spPr>
        <p:txBody>
          <a:bodyPr wrap="square" rtlCol="0">
            <a:spAutoFit/>
          </a:bodyPr>
          <a:lstStyle/>
          <a:p>
            <a:r>
              <a:rPr lang="en-AU" sz="2200" b="1" dirty="0">
                <a:solidFill>
                  <a:srgbClr val="FFFF00"/>
                </a:solidFill>
                <a:latin typeface="Times New Roman" panose="02020603050405020304" pitchFamily="18" charset="0"/>
                <a:cs typeface="Times New Roman" panose="02020603050405020304" pitchFamily="18" charset="0"/>
              </a:rPr>
              <a:t>One Scribe comes to Jesus</a:t>
            </a:r>
          </a:p>
        </p:txBody>
      </p:sp>
      <p:sp>
        <p:nvSpPr>
          <p:cNvPr id="7" name="TextBox 6">
            <a:extLst>
              <a:ext uri="{FF2B5EF4-FFF2-40B4-BE49-F238E27FC236}">
                <a16:creationId xmlns:a16="http://schemas.microsoft.com/office/drawing/2014/main" id="{4EB8DEF9-2E77-0046-98E1-47FE981DB65B}"/>
              </a:ext>
            </a:extLst>
          </p:cNvPr>
          <p:cNvSpPr txBox="1"/>
          <p:nvPr/>
        </p:nvSpPr>
        <p:spPr>
          <a:xfrm>
            <a:off x="-10758" y="1032734"/>
            <a:ext cx="9154758"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Matthew and Luke see it as an attack on Jesus – a trap</a:t>
            </a:r>
          </a:p>
        </p:txBody>
      </p:sp>
      <p:sp>
        <p:nvSpPr>
          <p:cNvPr id="8" name="TextBox 7">
            <a:extLst>
              <a:ext uri="{FF2B5EF4-FFF2-40B4-BE49-F238E27FC236}">
                <a16:creationId xmlns:a16="http://schemas.microsoft.com/office/drawing/2014/main" id="{B406ADC8-4B51-AA4B-8338-386B92F22DF4}"/>
              </a:ext>
            </a:extLst>
          </p:cNvPr>
          <p:cNvSpPr txBox="1"/>
          <p:nvPr/>
        </p:nvSpPr>
        <p:spPr>
          <a:xfrm>
            <a:off x="643874" y="1431103"/>
            <a:ext cx="8352928" cy="1323439"/>
          </a:xfrm>
          <a:prstGeom prst="rect">
            <a:avLst/>
          </a:prstGeom>
          <a:noFill/>
          <a:ln w="19050">
            <a:solidFill>
              <a:schemeClr val="bg1"/>
            </a:solidFill>
          </a:ln>
        </p:spPr>
        <p:txBody>
          <a:bodyPr wrap="square" rtlCol="0">
            <a:spAutoFit/>
          </a:bodyPr>
          <a:lstStyle/>
          <a:p>
            <a:r>
              <a:rPr lang="en-AU" sz="2000" dirty="0">
                <a:solidFill>
                  <a:schemeClr val="bg1"/>
                </a:solidFill>
              </a:rPr>
              <a:t>Mark 11:27-12:12    Chief Priests;  Scribes;  Elders  are testing Jesus</a:t>
            </a:r>
          </a:p>
          <a:p>
            <a:pPr>
              <a:tabLst>
                <a:tab pos="2219325" algn="l"/>
              </a:tabLst>
            </a:pPr>
            <a:r>
              <a:rPr lang="en-AU" sz="2000" dirty="0">
                <a:solidFill>
                  <a:schemeClr val="bg1"/>
                </a:solidFill>
              </a:rPr>
              <a:t>12:13-17	Pharisees;  Herodians  are testing Jesus</a:t>
            </a:r>
          </a:p>
          <a:p>
            <a:pPr>
              <a:tabLst>
                <a:tab pos="2219325" algn="l"/>
              </a:tabLst>
            </a:pPr>
            <a:r>
              <a:rPr lang="en-AU" sz="2000" dirty="0">
                <a:solidFill>
                  <a:schemeClr val="bg1"/>
                </a:solidFill>
              </a:rPr>
              <a:t>12:18-27	Sadducees are testing Jesus</a:t>
            </a:r>
          </a:p>
          <a:p>
            <a:pPr>
              <a:tabLst>
                <a:tab pos="2219325" algn="l"/>
              </a:tabLst>
            </a:pPr>
            <a:r>
              <a:rPr lang="en-AU" sz="2000" dirty="0">
                <a:solidFill>
                  <a:schemeClr val="bg1"/>
                </a:solidFill>
              </a:rPr>
              <a:t>12:28-37	One Scribe </a:t>
            </a:r>
            <a:r>
              <a:rPr lang="en-AU" sz="2000" b="1" u="sng" dirty="0">
                <a:solidFill>
                  <a:schemeClr val="bg1"/>
                </a:solidFill>
              </a:rPr>
              <a:t>not</a:t>
            </a:r>
            <a:r>
              <a:rPr lang="en-AU" sz="2000" dirty="0">
                <a:solidFill>
                  <a:schemeClr val="bg1"/>
                </a:solidFill>
              </a:rPr>
              <a:t> trying to trap Jesus</a:t>
            </a:r>
          </a:p>
        </p:txBody>
      </p:sp>
      <p:sp>
        <p:nvSpPr>
          <p:cNvPr id="10" name="TextBox 9">
            <a:extLst>
              <a:ext uri="{FF2B5EF4-FFF2-40B4-BE49-F238E27FC236}">
                <a16:creationId xmlns:a16="http://schemas.microsoft.com/office/drawing/2014/main" id="{3ABACEB3-1255-0F47-AE8B-0F803C9EF0AF}"/>
              </a:ext>
            </a:extLst>
          </p:cNvPr>
          <p:cNvSpPr txBox="1"/>
          <p:nvPr/>
        </p:nvSpPr>
        <p:spPr>
          <a:xfrm>
            <a:off x="-10758" y="2762319"/>
            <a:ext cx="9154758"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Mark sees a man who liked what he saw in Jesus asking a genuine question</a:t>
            </a:r>
          </a:p>
        </p:txBody>
      </p:sp>
      <p:sp>
        <p:nvSpPr>
          <p:cNvPr id="11" name="TextBox 10">
            <a:extLst>
              <a:ext uri="{FF2B5EF4-FFF2-40B4-BE49-F238E27FC236}">
                <a16:creationId xmlns:a16="http://schemas.microsoft.com/office/drawing/2014/main" id="{B12FD4A9-4A8E-CE46-BD68-FC094C31D50A}"/>
              </a:ext>
            </a:extLst>
          </p:cNvPr>
          <p:cNvSpPr txBox="1"/>
          <p:nvPr/>
        </p:nvSpPr>
        <p:spPr>
          <a:xfrm>
            <a:off x="390157" y="3409398"/>
            <a:ext cx="8352928" cy="1938992"/>
          </a:xfrm>
          <a:prstGeom prst="rect">
            <a:avLst/>
          </a:prstGeom>
          <a:noFill/>
          <a:ln w="19050">
            <a:solidFill>
              <a:schemeClr val="bg1"/>
            </a:solidFill>
          </a:ln>
        </p:spPr>
        <p:txBody>
          <a:bodyPr wrap="square" rtlCol="0">
            <a:spAutoFit/>
          </a:bodyPr>
          <a:lstStyle/>
          <a:p>
            <a:pPr algn="ctr"/>
            <a:r>
              <a:rPr lang="en-AU" sz="2400" dirty="0">
                <a:solidFill>
                  <a:schemeClr val="bg1"/>
                </a:solidFill>
                <a:latin typeface="Times New Roman" panose="02020603050405020304" pitchFamily="18" charset="0"/>
                <a:ea typeface="Arial" panose="020B0604020202020204" pitchFamily="34" charset="0"/>
              </a:rPr>
              <a:t>Romans 2:</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14 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For when Gentiles, who do not have the law, by nature do what the law requires, they are a law to themselves, even though they do not have the law.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15 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They show that the work of the law is written on their hearts, while their conscience also bears witness…..</a:t>
            </a:r>
            <a:endParaRPr lang="en-AU" sz="2400" dirty="0">
              <a:solidFill>
                <a:schemeClr val="bg1"/>
              </a:solidFill>
            </a:endParaRPr>
          </a:p>
        </p:txBody>
      </p:sp>
    </p:spTree>
    <p:extLst>
      <p:ext uri="{BB962C8B-B14F-4D97-AF65-F5344CB8AC3E}">
        <p14:creationId xmlns:p14="http://schemas.microsoft.com/office/powerpoint/2010/main" val="3079267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uiExpand="1" build="p"/>
      <p:bldP spid="8" grpId="0" animBg="1"/>
      <p:bldP spid="10" grpId="0" uiExpand="1" build="p"/>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B2DCC40-7855-C74B-B5D1-FB52C58C571A}"/>
              </a:ext>
            </a:extLst>
          </p:cNvPr>
          <p:cNvSpPr txBox="1"/>
          <p:nvPr/>
        </p:nvSpPr>
        <p:spPr>
          <a:xfrm>
            <a:off x="0" y="0"/>
            <a:ext cx="8316416" cy="430887"/>
          </a:xfrm>
          <a:prstGeom prst="rect">
            <a:avLst/>
          </a:prstGeom>
          <a:noFill/>
        </p:spPr>
        <p:txBody>
          <a:bodyPr wrap="square" rtlCol="0">
            <a:spAutoFit/>
          </a:bodyPr>
          <a:lstStyle/>
          <a:p>
            <a:r>
              <a:rPr lang="en-AU" sz="2200" b="1" dirty="0">
                <a:solidFill>
                  <a:srgbClr val="FFFF00"/>
                </a:solidFill>
                <a:latin typeface="Times New Roman" panose="02020603050405020304" pitchFamily="18" charset="0"/>
                <a:cs typeface="Times New Roman" panose="02020603050405020304" pitchFamily="18" charset="0"/>
              </a:rPr>
              <a:t>One Scribe comes to Jesus – “Which Command is greatest?</a:t>
            </a:r>
          </a:p>
        </p:txBody>
      </p:sp>
      <p:sp>
        <p:nvSpPr>
          <p:cNvPr id="7" name="TextBox 6">
            <a:extLst>
              <a:ext uri="{FF2B5EF4-FFF2-40B4-BE49-F238E27FC236}">
                <a16:creationId xmlns:a16="http://schemas.microsoft.com/office/drawing/2014/main" id="{4EB8DEF9-2E77-0046-98E1-47FE981DB65B}"/>
              </a:ext>
            </a:extLst>
          </p:cNvPr>
          <p:cNvSpPr txBox="1"/>
          <p:nvPr/>
        </p:nvSpPr>
        <p:spPr>
          <a:xfrm>
            <a:off x="-10758" y="364257"/>
            <a:ext cx="9154758"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Matthew and Luke see it as an attack on Jesus – a trap</a:t>
            </a:r>
          </a:p>
        </p:txBody>
      </p:sp>
      <p:sp>
        <p:nvSpPr>
          <p:cNvPr id="10" name="TextBox 9">
            <a:extLst>
              <a:ext uri="{FF2B5EF4-FFF2-40B4-BE49-F238E27FC236}">
                <a16:creationId xmlns:a16="http://schemas.microsoft.com/office/drawing/2014/main" id="{3ABACEB3-1255-0F47-AE8B-0F803C9EF0AF}"/>
              </a:ext>
            </a:extLst>
          </p:cNvPr>
          <p:cNvSpPr txBox="1"/>
          <p:nvPr/>
        </p:nvSpPr>
        <p:spPr>
          <a:xfrm>
            <a:off x="0" y="649002"/>
            <a:ext cx="9154758"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Mark sees a man who liked what he saw in Jesus, asking a genuine question</a:t>
            </a:r>
          </a:p>
        </p:txBody>
      </p:sp>
      <p:sp>
        <p:nvSpPr>
          <p:cNvPr id="11" name="TextBox 10">
            <a:extLst>
              <a:ext uri="{FF2B5EF4-FFF2-40B4-BE49-F238E27FC236}">
                <a16:creationId xmlns:a16="http://schemas.microsoft.com/office/drawing/2014/main" id="{B12FD4A9-4A8E-CE46-BD68-FC094C31D50A}"/>
              </a:ext>
            </a:extLst>
          </p:cNvPr>
          <p:cNvSpPr txBox="1"/>
          <p:nvPr/>
        </p:nvSpPr>
        <p:spPr>
          <a:xfrm>
            <a:off x="400915" y="1052644"/>
            <a:ext cx="8352928" cy="1569660"/>
          </a:xfrm>
          <a:prstGeom prst="rect">
            <a:avLst/>
          </a:prstGeom>
          <a:noFill/>
          <a:ln w="19050">
            <a:solidFill>
              <a:schemeClr val="bg1"/>
            </a:solidFill>
          </a:ln>
        </p:spPr>
        <p:txBody>
          <a:bodyPr wrap="square" rtlCol="0">
            <a:spAutoFit/>
          </a:bodyPr>
          <a:lstStyle/>
          <a:p>
            <a:pPr>
              <a:spcAft>
                <a:spcPts val="0"/>
              </a:spcAft>
            </a:pPr>
            <a:r>
              <a:rPr lang="en-AU" sz="2400" dirty="0">
                <a:solidFill>
                  <a:schemeClr val="bg1"/>
                </a:solidFill>
                <a:latin typeface="Times New Roman" panose="02020603050405020304" pitchFamily="18" charset="0"/>
                <a:ea typeface="Arial" panose="020B0604020202020204" pitchFamily="34" charset="0"/>
              </a:rPr>
              <a:t>Deuteronomy 6:4–5 (ESV) </a:t>
            </a:r>
          </a:p>
          <a:p>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4 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“Hear, O Israel: The </a:t>
            </a:r>
            <a:r>
              <a:rPr lang="en-AU" sz="2400" cap="small"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Lord</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our God, the </a:t>
            </a:r>
            <a:r>
              <a:rPr lang="en-AU" sz="2400" cap="small"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Lord</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is one.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5 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You shall love the </a:t>
            </a:r>
            <a:r>
              <a:rPr lang="en-AU" sz="2400" cap="small"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Lord</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your God with all your heart and with all your soul and with all your might.</a:t>
            </a:r>
            <a:endParaRPr lang="en-AU" sz="2400" dirty="0">
              <a:solidFill>
                <a:schemeClr val="bg1"/>
              </a:solidFill>
            </a:endParaRPr>
          </a:p>
        </p:txBody>
      </p:sp>
      <p:sp>
        <p:nvSpPr>
          <p:cNvPr id="12" name="TextBox 11">
            <a:extLst>
              <a:ext uri="{FF2B5EF4-FFF2-40B4-BE49-F238E27FC236}">
                <a16:creationId xmlns:a16="http://schemas.microsoft.com/office/drawing/2014/main" id="{70BE02E5-58FF-9044-82DF-52E0476FB63D}"/>
              </a:ext>
            </a:extLst>
          </p:cNvPr>
          <p:cNvSpPr txBox="1"/>
          <p:nvPr/>
        </p:nvSpPr>
        <p:spPr>
          <a:xfrm>
            <a:off x="2051720" y="2627648"/>
            <a:ext cx="6984776" cy="892552"/>
          </a:xfrm>
          <a:prstGeom prst="rect">
            <a:avLst/>
          </a:prstGeom>
          <a:noFill/>
        </p:spPr>
        <p:txBody>
          <a:bodyPr wrap="square" rtlCol="0">
            <a:spAutoFit/>
          </a:bodyPr>
          <a:lstStyle/>
          <a:p>
            <a:r>
              <a:rPr lang="en-AU" sz="2600" dirty="0">
                <a:solidFill>
                  <a:srgbClr val="FFFF00"/>
                </a:solidFill>
                <a:latin typeface="Times New Roman"/>
                <a:cs typeface="Times New Roman"/>
              </a:rPr>
              <a:t>Lord  =  Adonai     </a:t>
            </a:r>
            <a:r>
              <a:rPr lang="he-IL" sz="2600" dirty="0">
                <a:solidFill>
                  <a:srgbClr val="FFFF00"/>
                </a:solidFill>
                <a:latin typeface="Times New Roman"/>
                <a:cs typeface="Times New Roman"/>
              </a:rPr>
              <a:t>אָדוֹן</a:t>
            </a:r>
            <a:r>
              <a:rPr lang="en-AU" sz="2600" dirty="0">
                <a:solidFill>
                  <a:srgbClr val="FFFF00"/>
                </a:solidFill>
                <a:latin typeface="Times New Roman"/>
                <a:cs typeface="Times New Roman"/>
              </a:rPr>
              <a:t>   =  Lord</a:t>
            </a:r>
          </a:p>
          <a:p>
            <a:r>
              <a:rPr lang="en-AU" sz="2600" dirty="0">
                <a:solidFill>
                  <a:srgbClr val="FFFF00"/>
                </a:solidFill>
                <a:latin typeface="Times New Roman"/>
                <a:cs typeface="Times New Roman"/>
              </a:rPr>
              <a:t>L</a:t>
            </a:r>
            <a:r>
              <a:rPr lang="en-AU" sz="2600" cap="small" dirty="0">
                <a:solidFill>
                  <a:srgbClr val="FFFF00"/>
                </a:solidFill>
                <a:latin typeface="Times New Roman"/>
                <a:cs typeface="Times New Roman"/>
              </a:rPr>
              <a:t>ord</a:t>
            </a:r>
            <a:r>
              <a:rPr lang="en-AU" sz="2600" dirty="0">
                <a:solidFill>
                  <a:srgbClr val="FFFF00"/>
                </a:solidFill>
                <a:latin typeface="Times New Roman"/>
                <a:cs typeface="Times New Roman"/>
              </a:rPr>
              <a:t>  =  YHWH   </a:t>
            </a:r>
            <a:r>
              <a:rPr lang="he-IL" sz="2600" dirty="0">
                <a:solidFill>
                  <a:srgbClr val="FFFF00"/>
                </a:solidFill>
                <a:latin typeface="Times New Roman"/>
                <a:cs typeface="Times New Roman"/>
              </a:rPr>
              <a:t>יהוה</a:t>
            </a:r>
            <a:r>
              <a:rPr lang="en-AU" sz="2600" dirty="0">
                <a:solidFill>
                  <a:srgbClr val="FFFF00"/>
                </a:solidFill>
                <a:latin typeface="Times New Roman"/>
                <a:cs typeface="Times New Roman"/>
              </a:rPr>
              <a:t>   =  God’s personal name</a:t>
            </a:r>
          </a:p>
        </p:txBody>
      </p:sp>
      <p:sp>
        <p:nvSpPr>
          <p:cNvPr id="13" name="TextBox 12">
            <a:extLst>
              <a:ext uri="{FF2B5EF4-FFF2-40B4-BE49-F238E27FC236}">
                <a16:creationId xmlns:a16="http://schemas.microsoft.com/office/drawing/2014/main" id="{559937B2-F044-D14C-82F3-BEEC8EFD62E9}"/>
              </a:ext>
            </a:extLst>
          </p:cNvPr>
          <p:cNvSpPr txBox="1"/>
          <p:nvPr/>
        </p:nvSpPr>
        <p:spPr>
          <a:xfrm>
            <a:off x="-10758" y="3439052"/>
            <a:ext cx="9154758"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1.  It begins with “Which God” – YHWH – The Only True God</a:t>
            </a:r>
          </a:p>
        </p:txBody>
      </p:sp>
      <p:sp>
        <p:nvSpPr>
          <p:cNvPr id="14" name="TextBox 13">
            <a:extLst>
              <a:ext uri="{FF2B5EF4-FFF2-40B4-BE49-F238E27FC236}">
                <a16:creationId xmlns:a16="http://schemas.microsoft.com/office/drawing/2014/main" id="{161F25C9-C0C3-7E40-8E44-95B0F91B3882}"/>
              </a:ext>
            </a:extLst>
          </p:cNvPr>
          <p:cNvSpPr txBox="1"/>
          <p:nvPr/>
        </p:nvSpPr>
        <p:spPr>
          <a:xfrm>
            <a:off x="-3138" y="3797192"/>
            <a:ext cx="9154758"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2.  Love this God with all your   heart;   soul;   mind;   strength</a:t>
            </a:r>
          </a:p>
        </p:txBody>
      </p:sp>
      <p:sp>
        <p:nvSpPr>
          <p:cNvPr id="15" name="TextBox 14">
            <a:extLst>
              <a:ext uri="{FF2B5EF4-FFF2-40B4-BE49-F238E27FC236}">
                <a16:creationId xmlns:a16="http://schemas.microsoft.com/office/drawing/2014/main" id="{C9C45385-1CF8-EE42-82F9-F2A3A601B9A5}"/>
              </a:ext>
            </a:extLst>
          </p:cNvPr>
          <p:cNvSpPr txBox="1"/>
          <p:nvPr/>
        </p:nvSpPr>
        <p:spPr>
          <a:xfrm>
            <a:off x="300401" y="4116160"/>
            <a:ext cx="8547680"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(Love God with every part of your being – everything you think;  do;  say)</a:t>
            </a:r>
          </a:p>
        </p:txBody>
      </p:sp>
      <p:sp>
        <p:nvSpPr>
          <p:cNvPr id="16" name="TextBox 15">
            <a:extLst>
              <a:ext uri="{FF2B5EF4-FFF2-40B4-BE49-F238E27FC236}">
                <a16:creationId xmlns:a16="http://schemas.microsoft.com/office/drawing/2014/main" id="{7F21128A-40E8-3E43-97CB-88BF8C43FDAB}"/>
              </a:ext>
            </a:extLst>
          </p:cNvPr>
          <p:cNvSpPr txBox="1"/>
          <p:nvPr/>
        </p:nvSpPr>
        <p:spPr>
          <a:xfrm>
            <a:off x="-3138" y="4490612"/>
            <a:ext cx="9154758"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3.  Love your neighbour as yourself</a:t>
            </a:r>
          </a:p>
        </p:txBody>
      </p:sp>
    </p:spTree>
    <p:extLst>
      <p:ext uri="{BB962C8B-B14F-4D97-AF65-F5344CB8AC3E}">
        <p14:creationId xmlns:p14="http://schemas.microsoft.com/office/powerpoint/2010/main" val="116951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B2DCC40-7855-C74B-B5D1-FB52C58C571A}"/>
              </a:ext>
            </a:extLst>
          </p:cNvPr>
          <p:cNvSpPr txBox="1"/>
          <p:nvPr/>
        </p:nvSpPr>
        <p:spPr>
          <a:xfrm>
            <a:off x="0" y="0"/>
            <a:ext cx="8316416" cy="430887"/>
          </a:xfrm>
          <a:prstGeom prst="rect">
            <a:avLst/>
          </a:prstGeom>
          <a:noFill/>
        </p:spPr>
        <p:txBody>
          <a:bodyPr wrap="square" rtlCol="0">
            <a:spAutoFit/>
          </a:bodyPr>
          <a:lstStyle/>
          <a:p>
            <a:r>
              <a:rPr lang="en-AU" sz="2200" b="1" dirty="0">
                <a:solidFill>
                  <a:srgbClr val="FFFF00"/>
                </a:solidFill>
                <a:latin typeface="Times New Roman" panose="02020603050405020304" pitchFamily="18" charset="0"/>
                <a:cs typeface="Times New Roman" panose="02020603050405020304" pitchFamily="18" charset="0"/>
              </a:rPr>
              <a:t>One Scribe comes to Jesus – “Which Command is greatest?</a:t>
            </a:r>
          </a:p>
        </p:txBody>
      </p:sp>
      <p:sp>
        <p:nvSpPr>
          <p:cNvPr id="7" name="TextBox 6">
            <a:extLst>
              <a:ext uri="{FF2B5EF4-FFF2-40B4-BE49-F238E27FC236}">
                <a16:creationId xmlns:a16="http://schemas.microsoft.com/office/drawing/2014/main" id="{4EB8DEF9-2E77-0046-98E1-47FE981DB65B}"/>
              </a:ext>
            </a:extLst>
          </p:cNvPr>
          <p:cNvSpPr txBox="1"/>
          <p:nvPr/>
        </p:nvSpPr>
        <p:spPr>
          <a:xfrm>
            <a:off x="-10758" y="364257"/>
            <a:ext cx="9154758"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Matthew and Luke see it as an attack on Jesus – a trap</a:t>
            </a:r>
          </a:p>
        </p:txBody>
      </p:sp>
      <p:sp>
        <p:nvSpPr>
          <p:cNvPr id="10" name="TextBox 9">
            <a:extLst>
              <a:ext uri="{FF2B5EF4-FFF2-40B4-BE49-F238E27FC236}">
                <a16:creationId xmlns:a16="http://schemas.microsoft.com/office/drawing/2014/main" id="{3ABACEB3-1255-0F47-AE8B-0F803C9EF0AF}"/>
              </a:ext>
            </a:extLst>
          </p:cNvPr>
          <p:cNvSpPr txBox="1"/>
          <p:nvPr/>
        </p:nvSpPr>
        <p:spPr>
          <a:xfrm>
            <a:off x="0" y="649002"/>
            <a:ext cx="9154758" cy="430887"/>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Mark sees a man who liked what he saw in Jesus, asking a genuine question</a:t>
            </a:r>
          </a:p>
        </p:txBody>
      </p:sp>
      <p:sp>
        <p:nvSpPr>
          <p:cNvPr id="12" name="TextBox 11">
            <a:extLst>
              <a:ext uri="{FF2B5EF4-FFF2-40B4-BE49-F238E27FC236}">
                <a16:creationId xmlns:a16="http://schemas.microsoft.com/office/drawing/2014/main" id="{70BE02E5-58FF-9044-82DF-52E0476FB63D}"/>
              </a:ext>
            </a:extLst>
          </p:cNvPr>
          <p:cNvSpPr txBox="1"/>
          <p:nvPr/>
        </p:nvSpPr>
        <p:spPr>
          <a:xfrm>
            <a:off x="0" y="918358"/>
            <a:ext cx="9144000" cy="430887"/>
          </a:xfrm>
          <a:prstGeom prst="rect">
            <a:avLst/>
          </a:prstGeom>
          <a:noFill/>
        </p:spPr>
        <p:txBody>
          <a:bodyPr wrap="square" rtlCol="0">
            <a:spAutoFit/>
          </a:bodyPr>
          <a:lstStyle/>
          <a:p>
            <a:r>
              <a:rPr lang="en-AU" sz="2200" dirty="0">
                <a:solidFill>
                  <a:srgbClr val="FFFF00"/>
                </a:solidFill>
                <a:latin typeface="Times New Roman"/>
                <a:cs typeface="Times New Roman"/>
              </a:rPr>
              <a:t>Lord = Adonai </a:t>
            </a:r>
            <a:r>
              <a:rPr lang="he-IL" sz="2200" dirty="0">
                <a:solidFill>
                  <a:srgbClr val="FFFF00"/>
                </a:solidFill>
                <a:latin typeface="Times New Roman"/>
                <a:cs typeface="Times New Roman"/>
              </a:rPr>
              <a:t>אָדוֹן</a:t>
            </a:r>
            <a:r>
              <a:rPr lang="en-AU" sz="2200" dirty="0">
                <a:solidFill>
                  <a:srgbClr val="FFFF00"/>
                </a:solidFill>
                <a:latin typeface="Times New Roman"/>
                <a:cs typeface="Times New Roman"/>
              </a:rPr>
              <a:t> = Lord      /     L</a:t>
            </a:r>
            <a:r>
              <a:rPr lang="en-AU" sz="2200" cap="small" dirty="0">
                <a:solidFill>
                  <a:srgbClr val="FFFF00"/>
                </a:solidFill>
                <a:latin typeface="Times New Roman"/>
                <a:cs typeface="Times New Roman"/>
              </a:rPr>
              <a:t>ord</a:t>
            </a:r>
            <a:r>
              <a:rPr lang="en-AU" sz="2200" dirty="0">
                <a:solidFill>
                  <a:srgbClr val="FFFF00"/>
                </a:solidFill>
                <a:latin typeface="Times New Roman"/>
                <a:cs typeface="Times New Roman"/>
              </a:rPr>
              <a:t> = YHWH  </a:t>
            </a:r>
            <a:r>
              <a:rPr lang="he-IL" sz="2200" dirty="0">
                <a:solidFill>
                  <a:srgbClr val="FFFF00"/>
                </a:solidFill>
                <a:latin typeface="Times New Roman"/>
                <a:cs typeface="Times New Roman"/>
              </a:rPr>
              <a:t>יהוה</a:t>
            </a:r>
            <a:r>
              <a:rPr lang="en-AU" sz="2200" dirty="0">
                <a:solidFill>
                  <a:srgbClr val="FFFF00"/>
                </a:solidFill>
                <a:latin typeface="Times New Roman"/>
                <a:cs typeface="Times New Roman"/>
              </a:rPr>
              <a:t> =  God’s personal name</a:t>
            </a:r>
          </a:p>
        </p:txBody>
      </p:sp>
      <p:sp>
        <p:nvSpPr>
          <p:cNvPr id="13" name="TextBox 12">
            <a:extLst>
              <a:ext uri="{FF2B5EF4-FFF2-40B4-BE49-F238E27FC236}">
                <a16:creationId xmlns:a16="http://schemas.microsoft.com/office/drawing/2014/main" id="{559937B2-F044-D14C-82F3-BEEC8EFD62E9}"/>
              </a:ext>
            </a:extLst>
          </p:cNvPr>
          <p:cNvSpPr txBox="1"/>
          <p:nvPr/>
        </p:nvSpPr>
        <p:spPr>
          <a:xfrm>
            <a:off x="22116" y="1246536"/>
            <a:ext cx="9154758"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1.  It begins with “Which God” – YHWH – The Only True God</a:t>
            </a:r>
          </a:p>
        </p:txBody>
      </p:sp>
      <p:sp>
        <p:nvSpPr>
          <p:cNvPr id="14" name="TextBox 13">
            <a:extLst>
              <a:ext uri="{FF2B5EF4-FFF2-40B4-BE49-F238E27FC236}">
                <a16:creationId xmlns:a16="http://schemas.microsoft.com/office/drawing/2014/main" id="{161F25C9-C0C3-7E40-8E44-95B0F91B3882}"/>
              </a:ext>
            </a:extLst>
          </p:cNvPr>
          <p:cNvSpPr txBox="1"/>
          <p:nvPr/>
        </p:nvSpPr>
        <p:spPr>
          <a:xfrm>
            <a:off x="29736" y="1604676"/>
            <a:ext cx="9154758"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2.  Love this God with all your   heart;   soul;   mind;   strength</a:t>
            </a:r>
          </a:p>
        </p:txBody>
      </p:sp>
      <p:sp>
        <p:nvSpPr>
          <p:cNvPr id="15" name="TextBox 14">
            <a:extLst>
              <a:ext uri="{FF2B5EF4-FFF2-40B4-BE49-F238E27FC236}">
                <a16:creationId xmlns:a16="http://schemas.microsoft.com/office/drawing/2014/main" id="{C9C45385-1CF8-EE42-82F9-F2A3A601B9A5}"/>
              </a:ext>
            </a:extLst>
          </p:cNvPr>
          <p:cNvSpPr txBox="1"/>
          <p:nvPr/>
        </p:nvSpPr>
        <p:spPr>
          <a:xfrm>
            <a:off x="333275" y="1923644"/>
            <a:ext cx="8547680"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(Love God with every part of your being – everything you think;  do;  say)</a:t>
            </a:r>
          </a:p>
        </p:txBody>
      </p:sp>
      <p:sp>
        <p:nvSpPr>
          <p:cNvPr id="16" name="TextBox 15">
            <a:extLst>
              <a:ext uri="{FF2B5EF4-FFF2-40B4-BE49-F238E27FC236}">
                <a16:creationId xmlns:a16="http://schemas.microsoft.com/office/drawing/2014/main" id="{7F21128A-40E8-3E43-97CB-88BF8C43FDAB}"/>
              </a:ext>
            </a:extLst>
          </p:cNvPr>
          <p:cNvSpPr txBox="1"/>
          <p:nvPr/>
        </p:nvSpPr>
        <p:spPr>
          <a:xfrm>
            <a:off x="29736" y="2298096"/>
            <a:ext cx="9154758"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3.  Love your neighbour as yourself</a:t>
            </a:r>
          </a:p>
        </p:txBody>
      </p:sp>
      <p:sp>
        <p:nvSpPr>
          <p:cNvPr id="17" name="TextBox 16">
            <a:extLst>
              <a:ext uri="{FF2B5EF4-FFF2-40B4-BE49-F238E27FC236}">
                <a16:creationId xmlns:a16="http://schemas.microsoft.com/office/drawing/2014/main" id="{7515A77A-3D0C-384C-AFFA-86146145D8E8}"/>
              </a:ext>
            </a:extLst>
          </p:cNvPr>
          <p:cNvSpPr txBox="1"/>
          <p:nvPr/>
        </p:nvSpPr>
        <p:spPr>
          <a:xfrm>
            <a:off x="34218" y="2661311"/>
            <a:ext cx="8964487" cy="1938992"/>
          </a:xfrm>
          <a:prstGeom prst="rect">
            <a:avLst/>
          </a:prstGeom>
          <a:noFill/>
          <a:ln w="19050">
            <a:solidFill>
              <a:schemeClr val="bg1"/>
            </a:solidFill>
          </a:ln>
        </p:spPr>
        <p:txBody>
          <a:bodyPr wrap="square" rtlCol="0">
            <a:spAutoFit/>
          </a:bodyPr>
          <a:lstStyle/>
          <a:p>
            <a:pPr>
              <a:spcAft>
                <a:spcPts val="0"/>
              </a:spcAft>
            </a:pP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32 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“You are right, Teacher.  You have truly said that he is one, and there is no other besides him.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33 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And to love him with all the heart and with all the understanding and with all the strength, and to love one’s neighbour as oneself, </a:t>
            </a:r>
            <a:r>
              <a:rPr lang="en-AU" sz="2400" u="sng"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is much more than all whole burnt offerings and sacrifices.</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a:t>
            </a:r>
            <a:endParaRPr lang="en-AU" sz="2400" dirty="0">
              <a:solidFill>
                <a:schemeClr val="bg1"/>
              </a:solidFill>
            </a:endParaRPr>
          </a:p>
        </p:txBody>
      </p:sp>
      <p:sp>
        <p:nvSpPr>
          <p:cNvPr id="18" name="TextBox 17">
            <a:extLst>
              <a:ext uri="{FF2B5EF4-FFF2-40B4-BE49-F238E27FC236}">
                <a16:creationId xmlns:a16="http://schemas.microsoft.com/office/drawing/2014/main" id="{C186FC63-478A-6C42-90E8-64532BED0C44}"/>
              </a:ext>
            </a:extLst>
          </p:cNvPr>
          <p:cNvSpPr txBox="1"/>
          <p:nvPr/>
        </p:nvSpPr>
        <p:spPr>
          <a:xfrm>
            <a:off x="3138" y="4600303"/>
            <a:ext cx="9151620" cy="1107996"/>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Jesus has condemned Fruitless temple worship (religious observance without the fruit of righteousness)</a:t>
            </a:r>
          </a:p>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The Scribe understands what Jesus has been teaching.</a:t>
            </a:r>
          </a:p>
        </p:txBody>
      </p:sp>
    </p:spTree>
    <p:extLst>
      <p:ext uri="{BB962C8B-B14F-4D97-AF65-F5344CB8AC3E}">
        <p14:creationId xmlns:p14="http://schemas.microsoft.com/office/powerpoint/2010/main" val="383170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4332D0-34FD-324D-A472-5D11A79D7840}"/>
              </a:ext>
            </a:extLst>
          </p:cNvPr>
          <p:cNvSpPr txBox="1"/>
          <p:nvPr/>
        </p:nvSpPr>
        <p:spPr>
          <a:xfrm>
            <a:off x="35496" y="49188"/>
            <a:ext cx="9073008" cy="5764655"/>
          </a:xfrm>
          <a:prstGeom prst="rect">
            <a:avLst/>
          </a:prstGeom>
          <a:noFill/>
          <a:ln w="19050">
            <a:noFill/>
          </a:ln>
        </p:spPr>
        <p:txBody>
          <a:bodyPr wrap="square" rtlCol="0">
            <a:spAutoFit/>
          </a:bodyPr>
          <a:lstStyle/>
          <a:p>
            <a:pPr>
              <a:spcAft>
                <a:spcPts val="0"/>
              </a:spcAft>
            </a:pPr>
            <a:r>
              <a:rPr lang="en-AU" sz="2400" b="1" baseline="30000" dirty="0">
                <a:solidFill>
                  <a:schemeClr val="bg1"/>
                </a:solidFill>
                <a:latin typeface="Comic Sans MS" panose="030F0902030302020204" pitchFamily="66" charset="0"/>
                <a:ea typeface="Calibri" panose="020F0502020204030204" pitchFamily="34" charset="0"/>
              </a:rPr>
              <a:t>34 </a:t>
            </a:r>
            <a:r>
              <a:rPr lang="en-AU" sz="2400" dirty="0">
                <a:solidFill>
                  <a:schemeClr val="bg1"/>
                </a:solidFill>
                <a:latin typeface="Comic Sans MS" panose="030F0902030302020204" pitchFamily="66" charset="0"/>
                <a:ea typeface="Calibri" panose="020F0502020204030204" pitchFamily="34" charset="0"/>
              </a:rPr>
              <a:t>And when Jesus saw that he answered wisely, he said to him, </a:t>
            </a:r>
            <a:r>
              <a:rPr lang="en-AU" sz="2400" dirty="0">
                <a:solidFill>
                  <a:srgbClr val="FFFF00"/>
                </a:solidFill>
                <a:latin typeface="Comic Sans MS" panose="030F0902030302020204" pitchFamily="66" charset="0"/>
                <a:ea typeface="Calibri" panose="020F0502020204030204" pitchFamily="34" charset="0"/>
              </a:rPr>
              <a:t>“You are not far from the kingdom of God.”</a:t>
            </a:r>
            <a:r>
              <a:rPr lang="en-AU" sz="2400" dirty="0">
                <a:solidFill>
                  <a:schemeClr val="bg1"/>
                </a:solidFill>
                <a:latin typeface="Comic Sans MS" panose="030F0902030302020204" pitchFamily="66" charset="0"/>
                <a:ea typeface="Calibri" panose="020F0502020204030204" pitchFamily="34" charset="0"/>
              </a:rPr>
              <a:t>  And after that no one dared to ask him any more questions.</a:t>
            </a:r>
          </a:p>
          <a:p>
            <a:pPr>
              <a:spcAft>
                <a:spcPts val="0"/>
              </a:spcAft>
            </a:pPr>
            <a:endParaRPr lang="en-AU" sz="1200" dirty="0">
              <a:solidFill>
                <a:schemeClr val="bg1"/>
              </a:solidFill>
              <a:latin typeface="Comic Sans MS" panose="030F0902030302020204" pitchFamily="66" charset="0"/>
              <a:ea typeface="Calibri" panose="020F0502020204030204" pitchFamily="34" charset="0"/>
            </a:endParaRPr>
          </a:p>
          <a:p>
            <a:pPr>
              <a:spcAft>
                <a:spcPts val="0"/>
              </a:spcAft>
            </a:pPr>
            <a:r>
              <a:rPr lang="en-AU" sz="2400" b="1" u="sng" dirty="0">
                <a:solidFill>
                  <a:schemeClr val="bg1"/>
                </a:solidFill>
                <a:latin typeface="Times New Roman" panose="02020603050405020304" pitchFamily="18" charset="0"/>
                <a:ea typeface="Calibri" panose="020F0502020204030204" pitchFamily="34" charset="0"/>
              </a:rPr>
              <a:t>Whose Son Is the Christ?</a:t>
            </a:r>
            <a:r>
              <a:rPr lang="en-AU" sz="2400" u="sng" dirty="0">
                <a:solidFill>
                  <a:schemeClr val="bg1"/>
                </a:solidFill>
              </a:rPr>
              <a:t> </a:t>
            </a:r>
            <a:endParaRPr lang="en-AU" sz="2400" u="sng" dirty="0">
              <a:solidFill>
                <a:schemeClr val="bg1"/>
              </a:solidFill>
              <a:latin typeface="Comic Sans MS" panose="030F0902030302020204" pitchFamily="66" charset="0"/>
              <a:ea typeface="Calibri" panose="020F0502020204030204" pitchFamily="34" charset="0"/>
            </a:endParaRPr>
          </a:p>
          <a:p>
            <a:pPr indent="152400">
              <a:lnSpc>
                <a:spcPct val="115000"/>
              </a:lnSpc>
              <a:spcAft>
                <a:spcPts val="0"/>
              </a:spcAft>
            </a:pPr>
            <a:r>
              <a:rPr lang="en-AU" sz="2400" b="1" baseline="30000" dirty="0">
                <a:solidFill>
                  <a:schemeClr val="bg1"/>
                </a:solidFill>
                <a:latin typeface="Comic Sans MS" panose="030F0902030302020204" pitchFamily="66" charset="0"/>
                <a:ea typeface="Calibri" panose="020F0502020204030204" pitchFamily="34" charset="0"/>
                <a:cs typeface="Times New Roman" panose="02020603050405020304" pitchFamily="18" charset="0"/>
              </a:rPr>
              <a:t>35 </a:t>
            </a:r>
            <a:r>
              <a:rPr lang="en-AU" sz="2400" dirty="0">
                <a:solidFill>
                  <a:schemeClr val="bg1"/>
                </a:solidFill>
                <a:latin typeface="Comic Sans MS" panose="030F0902030302020204" pitchFamily="66" charset="0"/>
                <a:ea typeface="Calibri" panose="020F0502020204030204" pitchFamily="34" charset="0"/>
                <a:cs typeface="Times New Roman" panose="02020603050405020304" pitchFamily="18" charset="0"/>
              </a:rPr>
              <a:t>And as Jesus taught in the temple, he said, “How can the scribes say that the Christ is the son of David?  </a:t>
            </a:r>
            <a:r>
              <a:rPr lang="en-AU" sz="2400" b="1" baseline="30000" dirty="0">
                <a:solidFill>
                  <a:schemeClr val="bg1"/>
                </a:solidFill>
                <a:latin typeface="Comic Sans MS" panose="030F0902030302020204" pitchFamily="66" charset="0"/>
                <a:ea typeface="Calibri" panose="020F0502020204030204" pitchFamily="34" charset="0"/>
                <a:cs typeface="Times New Roman" panose="02020603050405020304" pitchFamily="18" charset="0"/>
              </a:rPr>
              <a:t>36 </a:t>
            </a:r>
            <a:r>
              <a:rPr lang="en-AU" sz="2400" dirty="0">
                <a:solidFill>
                  <a:schemeClr val="bg1"/>
                </a:solidFill>
                <a:latin typeface="Comic Sans MS" panose="030F0902030302020204" pitchFamily="66" charset="0"/>
                <a:ea typeface="Calibri" panose="020F0502020204030204" pitchFamily="34" charset="0"/>
                <a:cs typeface="Times New Roman" panose="02020603050405020304" pitchFamily="18" charset="0"/>
              </a:rPr>
              <a:t>David himself, in the Holy Spirit, declared, </a:t>
            </a:r>
            <a:endParaRPr lang="en-AU" sz="2000" dirty="0">
              <a:solidFill>
                <a:schemeClr val="bg1"/>
              </a:solidFill>
              <a:latin typeface="Comic Sans MS" panose="030F0902030302020204" pitchFamily="66" charset="0"/>
              <a:ea typeface="Calibri" panose="020F0502020204030204" pitchFamily="34" charset="0"/>
              <a:cs typeface="Times New Roman" panose="02020603050405020304" pitchFamily="18" charset="0"/>
            </a:endParaRPr>
          </a:p>
          <a:p>
            <a:pPr marL="609600" indent="-609600">
              <a:lnSpc>
                <a:spcPct val="115000"/>
              </a:lnSpc>
              <a:spcBef>
                <a:spcPts val="1200"/>
              </a:spcBef>
              <a:spcAft>
                <a:spcPts val="1000"/>
              </a:spcAft>
              <a:tabLst>
                <a:tab pos="127000" algn="r"/>
                <a:tab pos="254000" algn="l"/>
              </a:tabLst>
            </a:pPr>
            <a:r>
              <a:rPr lang="en-AU" sz="2400" dirty="0">
                <a:solidFill>
                  <a:schemeClr val="bg1"/>
                </a:solidFill>
                <a:latin typeface="Comic Sans MS" panose="030F0902030302020204" pitchFamily="66" charset="0"/>
                <a:ea typeface="Calibri" panose="020F0502020204030204" pitchFamily="34" charset="0"/>
                <a:cs typeface="Times New Roman" panose="02020603050405020304" pitchFamily="18" charset="0"/>
              </a:rPr>
              <a:t>		“ ‘The Lord said to my Lord, </a:t>
            </a:r>
            <a:endParaRPr lang="en-AU" sz="2000" dirty="0">
              <a:solidFill>
                <a:schemeClr val="bg1"/>
              </a:solidFill>
              <a:latin typeface="Comic Sans MS" panose="030F0902030302020204" pitchFamily="66" charset="0"/>
              <a:ea typeface="Calibri" panose="020F0502020204030204" pitchFamily="34" charset="0"/>
              <a:cs typeface="Times New Roman" panose="02020603050405020304" pitchFamily="18" charset="0"/>
            </a:endParaRPr>
          </a:p>
          <a:p>
            <a:pPr marL="609600" indent="-609600">
              <a:lnSpc>
                <a:spcPct val="115000"/>
              </a:lnSpc>
              <a:spcAft>
                <a:spcPts val="1000"/>
              </a:spcAft>
              <a:tabLst>
                <a:tab pos="127000" algn="r"/>
                <a:tab pos="254000" algn="l"/>
              </a:tabLst>
            </a:pPr>
            <a:r>
              <a:rPr lang="en-AU" sz="2400" dirty="0">
                <a:solidFill>
                  <a:schemeClr val="bg1"/>
                </a:solidFill>
                <a:latin typeface="Comic Sans MS" panose="030F0902030302020204" pitchFamily="66" charset="0"/>
                <a:ea typeface="Calibri" panose="020F0502020204030204" pitchFamily="34" charset="0"/>
                <a:cs typeface="Times New Roman" panose="02020603050405020304" pitchFamily="18" charset="0"/>
              </a:rPr>
              <a:t>		“Sit at my right hand, </a:t>
            </a:r>
            <a:endParaRPr lang="en-AU" sz="2000" dirty="0">
              <a:solidFill>
                <a:schemeClr val="bg1"/>
              </a:solidFill>
              <a:latin typeface="Comic Sans MS" panose="030F0902030302020204" pitchFamily="66" charset="0"/>
              <a:ea typeface="Calibri" panose="020F0502020204030204" pitchFamily="34" charset="0"/>
              <a:cs typeface="Times New Roman" panose="02020603050405020304" pitchFamily="18" charset="0"/>
            </a:endParaRPr>
          </a:p>
          <a:p>
            <a:pPr marL="609600" indent="-203200">
              <a:lnSpc>
                <a:spcPct val="115000"/>
              </a:lnSpc>
              <a:spcAft>
                <a:spcPts val="1000"/>
              </a:spcAft>
            </a:pPr>
            <a:r>
              <a:rPr lang="en-AU" sz="2400" dirty="0">
                <a:solidFill>
                  <a:schemeClr val="bg1"/>
                </a:solidFill>
                <a:latin typeface="Comic Sans MS" panose="030F0902030302020204" pitchFamily="66" charset="0"/>
                <a:ea typeface="Calibri" panose="020F0502020204030204" pitchFamily="34" charset="0"/>
                <a:cs typeface="Times New Roman" panose="02020603050405020304" pitchFamily="18" charset="0"/>
              </a:rPr>
              <a:t>until I put your enemies under your feet.” ’ </a:t>
            </a:r>
            <a:endParaRPr lang="en-AU" sz="2000" dirty="0">
              <a:solidFill>
                <a:schemeClr val="bg1"/>
              </a:solidFill>
              <a:latin typeface="Comic Sans MS" panose="030F0902030302020204" pitchFamily="66" charset="0"/>
              <a:ea typeface="Calibri" panose="020F0502020204030204" pitchFamily="34" charset="0"/>
              <a:cs typeface="Times New Roman" panose="02020603050405020304" pitchFamily="18" charset="0"/>
            </a:endParaRPr>
          </a:p>
          <a:p>
            <a:r>
              <a:rPr lang="en-AU" sz="2400" b="1" baseline="30000" dirty="0">
                <a:solidFill>
                  <a:schemeClr val="bg1"/>
                </a:solidFill>
                <a:latin typeface="Comic Sans MS" panose="030F0902030302020204" pitchFamily="66" charset="0"/>
                <a:ea typeface="Calibri" panose="020F0502020204030204" pitchFamily="34" charset="0"/>
              </a:rPr>
              <a:t>37 </a:t>
            </a:r>
            <a:r>
              <a:rPr lang="en-AU" sz="2400" dirty="0">
                <a:solidFill>
                  <a:schemeClr val="bg1"/>
                </a:solidFill>
                <a:latin typeface="Comic Sans MS" panose="030F0902030302020204" pitchFamily="66" charset="0"/>
                <a:ea typeface="Calibri" panose="020F0502020204030204" pitchFamily="34" charset="0"/>
              </a:rPr>
              <a:t>David himself calls him Lord. So how is he his son?”  And the great throng heard him gladly.</a:t>
            </a:r>
            <a:r>
              <a:rPr lang="en-AU" sz="2400" dirty="0">
                <a:solidFill>
                  <a:schemeClr val="bg1"/>
                </a:solidFill>
                <a:latin typeface="Comic Sans MS" panose="030F0902030302020204" pitchFamily="66" charset="0"/>
              </a:rPr>
              <a:t> </a:t>
            </a:r>
          </a:p>
        </p:txBody>
      </p:sp>
    </p:spTree>
    <p:extLst>
      <p:ext uri="{BB962C8B-B14F-4D97-AF65-F5344CB8AC3E}">
        <p14:creationId xmlns:p14="http://schemas.microsoft.com/office/powerpoint/2010/main" val="4075054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B2DCC40-7855-C74B-B5D1-FB52C58C571A}"/>
              </a:ext>
            </a:extLst>
          </p:cNvPr>
          <p:cNvSpPr txBox="1"/>
          <p:nvPr/>
        </p:nvSpPr>
        <p:spPr>
          <a:xfrm>
            <a:off x="1043608" y="-35451"/>
            <a:ext cx="8316416" cy="430887"/>
          </a:xfrm>
          <a:prstGeom prst="rect">
            <a:avLst/>
          </a:prstGeom>
          <a:noFill/>
        </p:spPr>
        <p:txBody>
          <a:bodyPr wrap="square" rtlCol="0">
            <a:spAutoFit/>
          </a:bodyPr>
          <a:lstStyle/>
          <a:p>
            <a:r>
              <a:rPr lang="en-AU" sz="2200" b="1" dirty="0">
                <a:solidFill>
                  <a:srgbClr val="FFFF00"/>
                </a:solidFill>
                <a:latin typeface="Times New Roman" panose="02020603050405020304" pitchFamily="18" charset="0"/>
                <a:cs typeface="Times New Roman" panose="02020603050405020304" pitchFamily="18" charset="0"/>
              </a:rPr>
              <a:t>One Scribe comes to Jesus – “Which Command is greatest?</a:t>
            </a:r>
          </a:p>
        </p:txBody>
      </p:sp>
      <p:sp>
        <p:nvSpPr>
          <p:cNvPr id="12" name="TextBox 11">
            <a:extLst>
              <a:ext uri="{FF2B5EF4-FFF2-40B4-BE49-F238E27FC236}">
                <a16:creationId xmlns:a16="http://schemas.microsoft.com/office/drawing/2014/main" id="{70BE02E5-58FF-9044-82DF-52E0476FB63D}"/>
              </a:ext>
            </a:extLst>
          </p:cNvPr>
          <p:cNvSpPr txBox="1"/>
          <p:nvPr/>
        </p:nvSpPr>
        <p:spPr>
          <a:xfrm>
            <a:off x="8009" y="405769"/>
            <a:ext cx="9100495" cy="430887"/>
          </a:xfrm>
          <a:prstGeom prst="rect">
            <a:avLst/>
          </a:prstGeom>
          <a:noFill/>
          <a:ln>
            <a:solidFill>
              <a:srgbClr val="FFFF00"/>
            </a:solidFill>
          </a:ln>
        </p:spPr>
        <p:txBody>
          <a:bodyPr wrap="square" rtlCol="0">
            <a:spAutoFit/>
          </a:bodyPr>
          <a:lstStyle/>
          <a:p>
            <a:r>
              <a:rPr lang="en-AU" sz="2200" dirty="0">
                <a:solidFill>
                  <a:srgbClr val="FFFF00"/>
                </a:solidFill>
                <a:latin typeface="Times New Roman"/>
                <a:cs typeface="Times New Roman"/>
              </a:rPr>
              <a:t>Lord = Adonai </a:t>
            </a:r>
            <a:r>
              <a:rPr lang="he-IL" sz="2200" dirty="0">
                <a:solidFill>
                  <a:srgbClr val="FFFF00"/>
                </a:solidFill>
                <a:latin typeface="Times New Roman"/>
                <a:cs typeface="Times New Roman"/>
              </a:rPr>
              <a:t>אָדוֹן</a:t>
            </a:r>
            <a:r>
              <a:rPr lang="en-AU" sz="2200" dirty="0">
                <a:solidFill>
                  <a:srgbClr val="FFFF00"/>
                </a:solidFill>
                <a:latin typeface="Times New Roman"/>
                <a:cs typeface="Times New Roman"/>
              </a:rPr>
              <a:t> = Lord      /     L</a:t>
            </a:r>
            <a:r>
              <a:rPr lang="en-AU" sz="2200" cap="small" dirty="0">
                <a:solidFill>
                  <a:srgbClr val="FFFF00"/>
                </a:solidFill>
                <a:latin typeface="Times New Roman"/>
                <a:cs typeface="Times New Roman"/>
              </a:rPr>
              <a:t>ord</a:t>
            </a:r>
            <a:r>
              <a:rPr lang="en-AU" sz="2200" dirty="0">
                <a:solidFill>
                  <a:srgbClr val="FFFF00"/>
                </a:solidFill>
                <a:latin typeface="Times New Roman"/>
                <a:cs typeface="Times New Roman"/>
              </a:rPr>
              <a:t> = YHWH  </a:t>
            </a:r>
            <a:r>
              <a:rPr lang="he-IL" sz="2200" dirty="0">
                <a:solidFill>
                  <a:srgbClr val="FFFF00"/>
                </a:solidFill>
                <a:latin typeface="Times New Roman"/>
                <a:cs typeface="Times New Roman"/>
              </a:rPr>
              <a:t>יהוה</a:t>
            </a:r>
            <a:r>
              <a:rPr lang="en-AU" sz="2200" dirty="0">
                <a:solidFill>
                  <a:srgbClr val="FFFF00"/>
                </a:solidFill>
                <a:latin typeface="Times New Roman"/>
                <a:cs typeface="Times New Roman"/>
              </a:rPr>
              <a:t> =  God’s personal name</a:t>
            </a:r>
          </a:p>
        </p:txBody>
      </p:sp>
      <p:sp>
        <p:nvSpPr>
          <p:cNvPr id="13" name="TextBox 12">
            <a:extLst>
              <a:ext uri="{FF2B5EF4-FFF2-40B4-BE49-F238E27FC236}">
                <a16:creationId xmlns:a16="http://schemas.microsoft.com/office/drawing/2014/main" id="{559937B2-F044-D14C-82F3-BEEC8EFD62E9}"/>
              </a:ext>
            </a:extLst>
          </p:cNvPr>
          <p:cNvSpPr txBox="1"/>
          <p:nvPr/>
        </p:nvSpPr>
        <p:spPr>
          <a:xfrm>
            <a:off x="163346" y="792316"/>
            <a:ext cx="9154758"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1.  It begins with “Which God” – YHWH – The Only True God</a:t>
            </a:r>
          </a:p>
        </p:txBody>
      </p:sp>
      <p:sp>
        <p:nvSpPr>
          <p:cNvPr id="14" name="TextBox 13">
            <a:extLst>
              <a:ext uri="{FF2B5EF4-FFF2-40B4-BE49-F238E27FC236}">
                <a16:creationId xmlns:a16="http://schemas.microsoft.com/office/drawing/2014/main" id="{161F25C9-C0C3-7E40-8E44-95B0F91B3882}"/>
              </a:ext>
            </a:extLst>
          </p:cNvPr>
          <p:cNvSpPr txBox="1"/>
          <p:nvPr/>
        </p:nvSpPr>
        <p:spPr>
          <a:xfrm>
            <a:off x="170966" y="1150456"/>
            <a:ext cx="9154758"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2.  Love this God with all your   heart;   soul;   mind;   strength</a:t>
            </a:r>
          </a:p>
        </p:txBody>
      </p:sp>
      <p:sp>
        <p:nvSpPr>
          <p:cNvPr id="15" name="TextBox 14">
            <a:extLst>
              <a:ext uri="{FF2B5EF4-FFF2-40B4-BE49-F238E27FC236}">
                <a16:creationId xmlns:a16="http://schemas.microsoft.com/office/drawing/2014/main" id="{C9C45385-1CF8-EE42-82F9-F2A3A601B9A5}"/>
              </a:ext>
            </a:extLst>
          </p:cNvPr>
          <p:cNvSpPr txBox="1"/>
          <p:nvPr/>
        </p:nvSpPr>
        <p:spPr>
          <a:xfrm>
            <a:off x="474505" y="1469424"/>
            <a:ext cx="8547680"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(Love God with every part of your being – everything you think;  do;  say)</a:t>
            </a:r>
          </a:p>
        </p:txBody>
      </p:sp>
      <p:sp>
        <p:nvSpPr>
          <p:cNvPr id="16" name="TextBox 15">
            <a:extLst>
              <a:ext uri="{FF2B5EF4-FFF2-40B4-BE49-F238E27FC236}">
                <a16:creationId xmlns:a16="http://schemas.microsoft.com/office/drawing/2014/main" id="{7F21128A-40E8-3E43-97CB-88BF8C43FDAB}"/>
              </a:ext>
            </a:extLst>
          </p:cNvPr>
          <p:cNvSpPr txBox="1"/>
          <p:nvPr/>
        </p:nvSpPr>
        <p:spPr>
          <a:xfrm>
            <a:off x="170966" y="1843876"/>
            <a:ext cx="9154758"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3.  Love your neighbour as yourself</a:t>
            </a:r>
          </a:p>
        </p:txBody>
      </p:sp>
      <p:sp>
        <p:nvSpPr>
          <p:cNvPr id="18" name="TextBox 17">
            <a:extLst>
              <a:ext uri="{FF2B5EF4-FFF2-40B4-BE49-F238E27FC236}">
                <a16:creationId xmlns:a16="http://schemas.microsoft.com/office/drawing/2014/main" id="{C186FC63-478A-6C42-90E8-64532BED0C44}"/>
              </a:ext>
            </a:extLst>
          </p:cNvPr>
          <p:cNvSpPr txBox="1"/>
          <p:nvPr/>
        </p:nvSpPr>
        <p:spPr>
          <a:xfrm>
            <a:off x="19099" y="3248215"/>
            <a:ext cx="9151620" cy="1107996"/>
          </a:xfrm>
          <a:prstGeom prst="rect">
            <a:avLst/>
          </a:prstGeom>
          <a:noFill/>
        </p:spPr>
        <p:txBody>
          <a:bodyPr wrap="square" rtlCol="0">
            <a:spAutoFit/>
          </a:bodyPr>
          <a:lstStyle/>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Jesus has condemned Fruitless temple worship </a:t>
            </a:r>
            <a:br>
              <a:rPr lang="en-AU" sz="2200" dirty="0">
                <a:solidFill>
                  <a:srgbClr val="FFFF00"/>
                </a:solidFill>
                <a:latin typeface="Times New Roman" panose="02020603050405020304" pitchFamily="18" charset="0"/>
                <a:cs typeface="Times New Roman" panose="02020603050405020304" pitchFamily="18" charset="0"/>
              </a:rPr>
            </a:br>
            <a:r>
              <a:rPr lang="en-AU" sz="2200" dirty="0">
                <a:solidFill>
                  <a:srgbClr val="FFFF00"/>
                </a:solidFill>
                <a:latin typeface="Times New Roman" panose="02020603050405020304" pitchFamily="18" charset="0"/>
                <a:cs typeface="Times New Roman" panose="02020603050405020304" pitchFamily="18" charset="0"/>
              </a:rPr>
              <a:t>(religious observance without the fruit of righteousness)</a:t>
            </a:r>
          </a:p>
          <a:p>
            <a:pPr marL="342900" indent="-342900">
              <a:buFont typeface="Arial" panose="020B0604020202020204" pitchFamily="34" charset="0"/>
              <a:buChar char="•"/>
            </a:pPr>
            <a:r>
              <a:rPr lang="en-AU" sz="2200" dirty="0">
                <a:solidFill>
                  <a:srgbClr val="FFFF00"/>
                </a:solidFill>
                <a:latin typeface="Times New Roman" panose="02020603050405020304" pitchFamily="18" charset="0"/>
                <a:cs typeface="Times New Roman" panose="02020603050405020304" pitchFamily="18" charset="0"/>
              </a:rPr>
              <a:t>The Scribe understands “Loving God &amp; Loving others” better than sacrifice</a:t>
            </a:r>
          </a:p>
        </p:txBody>
      </p:sp>
      <p:sp>
        <p:nvSpPr>
          <p:cNvPr id="19" name="TextBox 18">
            <a:extLst>
              <a:ext uri="{FF2B5EF4-FFF2-40B4-BE49-F238E27FC236}">
                <a16:creationId xmlns:a16="http://schemas.microsoft.com/office/drawing/2014/main" id="{00422809-F690-2D4D-A83B-4F5F0DDC0719}"/>
              </a:ext>
            </a:extLst>
          </p:cNvPr>
          <p:cNvSpPr txBox="1"/>
          <p:nvPr/>
        </p:nvSpPr>
        <p:spPr>
          <a:xfrm>
            <a:off x="170966" y="4441676"/>
            <a:ext cx="8369094" cy="1200329"/>
          </a:xfrm>
          <a:prstGeom prst="rect">
            <a:avLst/>
          </a:prstGeom>
          <a:noFill/>
          <a:ln w="19050">
            <a:solidFill>
              <a:schemeClr val="bg1"/>
            </a:solidFill>
          </a:ln>
        </p:spPr>
        <p:txBody>
          <a:bodyPr wrap="square" rtlCol="0">
            <a:spAutoFit/>
          </a:bodyPr>
          <a:lstStyle/>
          <a:p>
            <a:pPr>
              <a:spcAft>
                <a:spcPts val="0"/>
              </a:spcAft>
            </a:pPr>
            <a:r>
              <a:rPr lang="en-AU" sz="2400" dirty="0">
                <a:solidFill>
                  <a:schemeClr val="bg1"/>
                </a:solidFill>
                <a:latin typeface="Times New Roman" panose="02020603050405020304" pitchFamily="18" charset="0"/>
                <a:ea typeface="Arial" panose="020B0604020202020204" pitchFamily="34" charset="0"/>
              </a:rPr>
              <a:t>Psalm 110:	</a:t>
            </a:r>
            <a:r>
              <a:rPr lang="en-AU" sz="2400" b="1" baseline="30000" dirty="0">
                <a:solidFill>
                  <a:schemeClr val="bg1"/>
                </a:solidFill>
                <a:latin typeface="Comic Sans MS" panose="030F0902030302020204" pitchFamily="66" charset="0"/>
                <a:ea typeface="Arial" panose="020B0604020202020204" pitchFamily="34" charset="0"/>
              </a:rPr>
              <a:t>1 </a:t>
            </a:r>
            <a:r>
              <a:rPr lang="en-AU" sz="2400" dirty="0">
                <a:solidFill>
                  <a:schemeClr val="bg1"/>
                </a:solidFill>
                <a:latin typeface="Comic Sans MS" panose="030F0902030302020204" pitchFamily="66" charset="0"/>
                <a:ea typeface="Arial" panose="020B0604020202020204" pitchFamily="34" charset="0"/>
              </a:rPr>
              <a:t>The </a:t>
            </a:r>
            <a:r>
              <a:rPr lang="en-AU" sz="2400" cap="small" dirty="0">
                <a:solidFill>
                  <a:schemeClr val="bg1"/>
                </a:solidFill>
                <a:latin typeface="Comic Sans MS" panose="030F0902030302020204" pitchFamily="66" charset="0"/>
                <a:ea typeface="Arial" panose="020B0604020202020204" pitchFamily="34" charset="0"/>
              </a:rPr>
              <a:t>Lord</a:t>
            </a:r>
            <a:r>
              <a:rPr lang="en-AU" sz="2400" cap="small" dirty="0">
                <a:solidFill>
                  <a:schemeClr val="bg1"/>
                </a:solidFill>
                <a:latin typeface="Times New Roman" panose="02020603050405020304" pitchFamily="18" charset="0"/>
                <a:ea typeface="Arial" panose="020B0604020202020204" pitchFamily="34" charset="0"/>
              </a:rPr>
              <a:t> </a:t>
            </a:r>
            <a:r>
              <a:rPr lang="en-AU" sz="2400" dirty="0">
                <a:solidFill>
                  <a:schemeClr val="bg1"/>
                </a:solidFill>
                <a:latin typeface="Comic Sans MS" panose="030F0902030302020204" pitchFamily="66" charset="0"/>
                <a:ea typeface="Arial" panose="020B0604020202020204" pitchFamily="34" charset="0"/>
              </a:rPr>
              <a:t>says to my Lord</a:t>
            </a:r>
            <a:r>
              <a:rPr lang="en-AU" sz="2400" dirty="0">
                <a:solidFill>
                  <a:schemeClr val="bg1"/>
                </a:solidFill>
                <a:latin typeface="Times New Roman" panose="02020603050405020304" pitchFamily="18" charset="0"/>
                <a:ea typeface="Arial" panose="020B0604020202020204" pitchFamily="34" charset="0"/>
              </a:rPr>
              <a:t> </a:t>
            </a:r>
            <a:r>
              <a:rPr lang="en-AU" sz="2400" dirty="0">
                <a:solidFill>
                  <a:schemeClr val="bg1"/>
                </a:solidFill>
                <a:latin typeface="Comic Sans MS" panose="030F0902030302020204" pitchFamily="66" charset="0"/>
                <a:ea typeface="Arial" panose="020B0604020202020204" pitchFamily="34" charset="0"/>
              </a:rPr>
              <a:t>: </a:t>
            </a:r>
            <a:endParaRPr lang="en-AU" sz="2400" dirty="0">
              <a:solidFill>
                <a:schemeClr val="bg1"/>
              </a:solidFill>
              <a:latin typeface="Times New Roman" panose="02020603050405020304" pitchFamily="18" charset="0"/>
              <a:ea typeface="Arial" panose="020B0604020202020204" pitchFamily="34" charset="0"/>
            </a:endParaRPr>
          </a:p>
          <a:p>
            <a:pPr marL="1828800">
              <a:spcAft>
                <a:spcPts val="0"/>
              </a:spcAft>
              <a:tabLst>
                <a:tab pos="127000" algn="r"/>
                <a:tab pos="254000" algn="l"/>
              </a:tabLst>
            </a:pPr>
            <a:r>
              <a:rPr lang="en-AU" sz="2400" dirty="0">
                <a:solidFill>
                  <a:schemeClr val="bg1"/>
                </a:solidFill>
                <a:latin typeface="Comic Sans MS" panose="030F0902030302020204" pitchFamily="66" charset="0"/>
                <a:ea typeface="Arial" panose="020B0604020202020204" pitchFamily="34" charset="0"/>
              </a:rPr>
              <a:t>“Sit at my right hand, </a:t>
            </a:r>
            <a:endParaRPr lang="en-AU" sz="2400" dirty="0">
              <a:solidFill>
                <a:schemeClr val="bg1"/>
              </a:solidFill>
              <a:latin typeface="Times New Roman" panose="02020603050405020304" pitchFamily="18" charset="0"/>
              <a:ea typeface="Arial" panose="020B0604020202020204" pitchFamily="34" charset="0"/>
            </a:endParaRPr>
          </a:p>
          <a:p>
            <a:pPr marL="1828800">
              <a:spcAft>
                <a:spcPts val="0"/>
              </a:spcAft>
              <a:tabLst>
                <a:tab pos="127000" algn="r"/>
                <a:tab pos="254000" algn="l"/>
              </a:tabLst>
            </a:pPr>
            <a:r>
              <a:rPr lang="en-AU" sz="2400" dirty="0">
                <a:solidFill>
                  <a:schemeClr val="bg1"/>
                </a:solidFill>
                <a:latin typeface="Comic Sans MS" panose="030F0902030302020204" pitchFamily="66" charset="0"/>
                <a:ea typeface="Arial" panose="020B0604020202020204" pitchFamily="34" charset="0"/>
              </a:rPr>
              <a:t>until I make your enemies your footstool.” </a:t>
            </a:r>
            <a:endParaRPr lang="en-AU" sz="2400" dirty="0">
              <a:solidFill>
                <a:schemeClr val="bg1"/>
              </a:solidFill>
              <a:latin typeface="Times New Roman" panose="02020603050405020304" pitchFamily="18" charset="0"/>
              <a:ea typeface="Arial" panose="020B0604020202020204" pitchFamily="34" charset="0"/>
            </a:endParaRPr>
          </a:p>
        </p:txBody>
      </p:sp>
      <p:sp>
        <p:nvSpPr>
          <p:cNvPr id="20" name="TextBox 19">
            <a:extLst>
              <a:ext uri="{FF2B5EF4-FFF2-40B4-BE49-F238E27FC236}">
                <a16:creationId xmlns:a16="http://schemas.microsoft.com/office/drawing/2014/main" id="{D9AC89B4-02CE-664F-B70D-89B0FD872D95}"/>
              </a:ext>
            </a:extLst>
          </p:cNvPr>
          <p:cNvSpPr txBox="1"/>
          <p:nvPr/>
        </p:nvSpPr>
        <p:spPr>
          <a:xfrm>
            <a:off x="163346" y="2262976"/>
            <a:ext cx="8980654" cy="430887"/>
          </a:xfrm>
          <a:prstGeom prst="rect">
            <a:avLst/>
          </a:prstGeom>
          <a:noFill/>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4.  The Christ (Messiah) is Lord.    Jesus is the Christ, the Son of God.</a:t>
            </a:r>
          </a:p>
        </p:txBody>
      </p:sp>
    </p:spTree>
    <p:extLst>
      <p:ext uri="{BB962C8B-B14F-4D97-AF65-F5344CB8AC3E}">
        <p14:creationId xmlns:p14="http://schemas.microsoft.com/office/powerpoint/2010/main" val="2271028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3000"/>
                                        <p:tgtEl>
                                          <p:spTgt spid="20"/>
                                        </p:tgtEl>
                                      </p:cBhvr>
                                    </p:animEffect>
                                    <p:anim calcmode="lin" valueType="num">
                                      <p:cBhvr>
                                        <p:cTn id="8" dur="3000" fill="hold"/>
                                        <p:tgtEl>
                                          <p:spTgt spid="20"/>
                                        </p:tgtEl>
                                        <p:attrNameLst>
                                          <p:attrName>ppt_x</p:attrName>
                                        </p:attrNameLst>
                                      </p:cBhvr>
                                      <p:tavLst>
                                        <p:tav tm="0">
                                          <p:val>
                                            <p:strVal val="#ppt_x"/>
                                          </p:val>
                                        </p:tav>
                                        <p:tav tm="100000">
                                          <p:val>
                                            <p:strVal val="#ppt_x"/>
                                          </p:val>
                                        </p:tav>
                                      </p:tavLst>
                                    </p:anim>
                                    <p:anim calcmode="lin" valueType="num">
                                      <p:cBhvr>
                                        <p:cTn id="9" dur="3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82614</TotalTime>
  <Words>449</Words>
  <Application>Microsoft Macintosh PowerPoint</Application>
  <PresentationFormat>On-screen Show (16:10)</PresentationFormat>
  <Paragraphs>70</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1503</cp:revision>
  <cp:lastPrinted>2019-08-09T05:54:37Z</cp:lastPrinted>
  <dcterms:created xsi:type="dcterms:W3CDTF">2016-11-04T06:28:01Z</dcterms:created>
  <dcterms:modified xsi:type="dcterms:W3CDTF">2019-08-09T05:59:21Z</dcterms:modified>
</cp:coreProperties>
</file>